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dia/audio10.wav" ContentType="audio/wa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  <p:sldMasterId id="2147483660" r:id="rId5"/>
    <p:sldMasterId id="2147483702" r:id="rId6"/>
  </p:sldMasterIdLst>
  <p:notesMasterIdLst>
    <p:notesMasterId r:id="rId49"/>
  </p:notesMasterIdLst>
  <p:sldIdLst>
    <p:sldId id="419" r:id="rId7"/>
    <p:sldId id="488" r:id="rId8"/>
    <p:sldId id="546" r:id="rId9"/>
    <p:sldId id="489" r:id="rId10"/>
    <p:sldId id="522" r:id="rId11"/>
    <p:sldId id="525" r:id="rId12"/>
    <p:sldId id="526" r:id="rId13"/>
    <p:sldId id="529" r:id="rId14"/>
    <p:sldId id="530" r:id="rId15"/>
    <p:sldId id="531" r:id="rId16"/>
    <p:sldId id="532" r:id="rId17"/>
    <p:sldId id="535" r:id="rId18"/>
    <p:sldId id="533" r:id="rId19"/>
    <p:sldId id="536" r:id="rId20"/>
    <p:sldId id="537" r:id="rId21"/>
    <p:sldId id="538" r:id="rId22"/>
    <p:sldId id="541" r:id="rId23"/>
    <p:sldId id="539" r:id="rId24"/>
    <p:sldId id="542" r:id="rId25"/>
    <p:sldId id="543" r:id="rId26"/>
    <p:sldId id="544" r:id="rId27"/>
    <p:sldId id="547" r:id="rId28"/>
    <p:sldId id="54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48" r:id="rId38"/>
    <p:sldId id="558" r:id="rId39"/>
    <p:sldId id="562" r:id="rId40"/>
    <p:sldId id="563" r:id="rId41"/>
    <p:sldId id="559" r:id="rId42"/>
    <p:sldId id="560" r:id="rId43"/>
    <p:sldId id="564" r:id="rId44"/>
    <p:sldId id="565" r:id="rId45"/>
    <p:sldId id="561" r:id="rId46"/>
    <p:sldId id="566" r:id="rId47"/>
    <p:sldId id="41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34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orient="horz" pos="5" userDrawn="1">
          <p15:clr>
            <a:srgbClr val="A4A3A4"/>
          </p15:clr>
        </p15:guide>
        <p15:guide id="5" orient="horz" pos="2500" userDrawn="1">
          <p15:clr>
            <a:srgbClr val="A4A3A4"/>
          </p15:clr>
        </p15:guide>
        <p15:guide id="6" pos="18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riyo Dutta" initials="S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B7ED"/>
    <a:srgbClr val="E307A4"/>
    <a:srgbClr val="DE0C75"/>
    <a:srgbClr val="080808"/>
    <a:srgbClr val="FFFFFF"/>
    <a:srgbClr val="97E0DA"/>
    <a:srgbClr val="E6E8EA"/>
    <a:srgbClr val="D7E7FB"/>
    <a:srgbClr val="13649D"/>
    <a:srgbClr val="C3D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4434" autoAdjust="0"/>
  </p:normalViewPr>
  <p:slideViewPr>
    <p:cSldViewPr snapToGrid="0">
      <p:cViewPr varScale="1">
        <p:scale>
          <a:sx n="64" d="100"/>
          <a:sy n="64" d="100"/>
        </p:scale>
        <p:origin x="888" y="40"/>
      </p:cViewPr>
      <p:guideLst>
        <p:guide orient="horz" pos="3634"/>
        <p:guide pos="3863"/>
        <p:guide orient="horz" pos="4065"/>
        <p:guide orient="horz" pos="5"/>
        <p:guide orient="horz" pos="2500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DD86F-57B0-4A1F-A9D0-59BC4A3AC8C4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5D7C4-4706-4197-BB9D-2ACBF79EFC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33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1129488" y="712101"/>
            <a:ext cx="14058189" cy="4586729"/>
            <a:chOff x="-847116" y="591225"/>
            <a:chExt cx="10543642" cy="3440047"/>
          </a:xfrm>
        </p:grpSpPr>
        <p:sp>
          <p:nvSpPr>
            <p:cNvPr id="16" name="Google Shape;16;p3"/>
            <p:cNvSpPr/>
            <p:nvPr/>
          </p:nvSpPr>
          <p:spPr>
            <a:xfrm>
              <a:off x="278002" y="1752528"/>
              <a:ext cx="7944569" cy="1803781"/>
            </a:xfrm>
            <a:prstGeom prst="parallelogram">
              <a:avLst>
                <a:gd name="adj" fmla="val 5499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847116" y="2227372"/>
              <a:ext cx="1691400" cy="1803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113129" y="1325881"/>
              <a:ext cx="1691507" cy="1803781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175747" y="1165593"/>
              <a:ext cx="2241448" cy="2390699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384968" y="591225"/>
              <a:ext cx="943237" cy="1006433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442811" y="2959969"/>
              <a:ext cx="559354" cy="59633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354027" y="961274"/>
              <a:ext cx="1342500" cy="14316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2387600" y="2799484"/>
            <a:ext cx="7416800" cy="7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387600" y="3704917"/>
            <a:ext cx="7416800" cy="3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369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846CE7D5-CF57-46EF-B807-FDD0502418D4}" type="datetimeFigureOut">
              <a:rPr lang="en-GB" smtClean="0"/>
              <a:pPr/>
              <a:t>24/10/2021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09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  <p:sndAc>
          <p:stSnd>
            <p:snd r:embed="rId1" name="camera.wav"/>
          </p:stSnd>
        </p:sndAc>
      </p:transition>
    </mc:Choice>
    <mc:Fallback xmlns="">
      <p:transition spd="slow">
        <p:fade/>
        <p:sndAc>
          <p:stSnd>
            <p:snd r:embed="rId3" name="camera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1"/>
          <p:cNvSpPr/>
          <p:nvPr userDrawn="1"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82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1"/>
          <p:cNvSpPr/>
          <p:nvPr userDrawn="1"/>
        </p:nvSpPr>
        <p:spPr>
          <a:xfrm>
            <a:off x="-73432" y="-50800"/>
            <a:ext cx="4481311" cy="6952867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9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1"/>
          <p:cNvSpPr/>
          <p:nvPr userDrawn="1"/>
        </p:nvSpPr>
        <p:spPr>
          <a:xfrm>
            <a:off x="-73431" y="-50800"/>
            <a:ext cx="1897948" cy="6952867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26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1"/>
          <p:cNvSpPr/>
          <p:nvPr userDrawn="1"/>
        </p:nvSpPr>
        <p:spPr>
          <a:xfrm>
            <a:off x="-73432" y="-50800"/>
            <a:ext cx="6135567" cy="6952867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6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11"/>
          <p:cNvSpPr/>
          <p:nvPr userDrawn="1"/>
        </p:nvSpPr>
        <p:spPr>
          <a:xfrm>
            <a:off x="6056435" y="1"/>
            <a:ext cx="6135567" cy="6848291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48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11"/>
          <p:cNvSpPr/>
          <p:nvPr userDrawn="1"/>
        </p:nvSpPr>
        <p:spPr>
          <a:xfrm rot="10800000">
            <a:off x="3909182" y="-147376"/>
            <a:ext cx="8398929" cy="7878048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5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11"/>
          <p:cNvSpPr/>
          <p:nvPr userDrawn="1"/>
        </p:nvSpPr>
        <p:spPr>
          <a:xfrm rot="10800000" flipH="1">
            <a:off x="-166211" y="-1117600"/>
            <a:ext cx="9513411" cy="797560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5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06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9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Quo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-67"/>
            <a:ext cx="12192000" cy="6858000"/>
          </a:xfrm>
          <a:prstGeom prst="parallelogram">
            <a:avLst>
              <a:gd name="adj" fmla="val 5558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5806600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4"/>
          <p:cNvSpPr/>
          <p:nvPr/>
        </p:nvSpPr>
        <p:spPr>
          <a:xfrm>
            <a:off x="-215088" y="2893629"/>
            <a:ext cx="2255200" cy="24052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4"/>
          <p:cNvSpPr/>
          <p:nvPr/>
        </p:nvSpPr>
        <p:spPr>
          <a:xfrm>
            <a:off x="680071" y="1477924"/>
            <a:ext cx="2988400" cy="31876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/>
          <p:nvPr/>
        </p:nvSpPr>
        <p:spPr>
          <a:xfrm>
            <a:off x="1427691" y="712100"/>
            <a:ext cx="1257600" cy="1342000"/>
          </a:xfrm>
          <a:prstGeom prst="parallelogram">
            <a:avLst>
              <a:gd name="adj" fmla="val 59001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30B7B232-8FD6-4258-9749-D754D69297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703647" y="6071701"/>
            <a:ext cx="1193603" cy="6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2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1"/>
          <p:cNvSpPr/>
          <p:nvPr userDrawn="1"/>
        </p:nvSpPr>
        <p:spPr>
          <a:xfrm rot="10800000" flipH="1">
            <a:off x="-166209" y="-94867"/>
            <a:ext cx="4589727" cy="6952867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651960" y="166838"/>
            <a:ext cx="1309033" cy="75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61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11398800" y="6212376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 latinLnBrk="1">
              <a:defRPr/>
            </a:pPr>
            <a:fld id="{00000000-1234-1234-1234-123412341234}" type="slidenum">
              <a:rPr lang="en" smtClean="0">
                <a:solidFill>
                  <a:srgbClr val="000000"/>
                </a:solidFill>
              </a:rPr>
              <a:pPr defTabSz="1219170" latinLnBrk="1">
                <a:defRPr/>
              </a:pPr>
              <a:t>‹#›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7" name="Picture 6" descr="2@2x-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82803" y="6472635"/>
            <a:ext cx="10909199" cy="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34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latinLnBrk="1">
              <a:defRPr/>
            </a:pPr>
            <a:fld id="{CD4562F1-3D08-4F6F-90DC-C8FE457333E8}" type="datetimeFigureOut">
              <a:rPr lang="en-IN" sz="2400" smtClean="0">
                <a:solidFill>
                  <a:srgbClr val="000000"/>
                </a:solidFill>
                <a:cs typeface="Arial"/>
                <a:sym typeface="Arial"/>
              </a:rPr>
              <a:pPr defTabSz="1219170" latinLnBrk="1">
                <a:defRPr/>
              </a:pPr>
              <a:t>24-10-2021</a:t>
            </a:fld>
            <a:endParaRPr lang="en-IN" sz="240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latinLnBrk="1">
              <a:defRPr/>
            </a:pPr>
            <a:endParaRPr lang="en-IN" sz="240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latinLnBrk="1">
              <a:defRPr/>
            </a:pPr>
            <a:fld id="{4575D602-C87A-4D88-9258-E0DB4903D76F}" type="slidenum">
              <a:rPr lang="en-IN" smtClean="0"/>
              <a:pPr defTabSz="1219170" latinLnBrk="1"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0298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0768" cy="137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3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0952" y="6032691"/>
            <a:ext cx="381049" cy="82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81" y="202583"/>
            <a:ext cx="10972641" cy="85070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3B2E7E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19079" y="6472327"/>
            <a:ext cx="2843583" cy="365040"/>
          </a:xfrm>
          <a:prstGeom prst="rect">
            <a:avLst/>
          </a:prstGeom>
        </p:spPr>
        <p:txBody>
          <a:bodyPr anchor="b"/>
          <a:lstStyle>
            <a:lvl1pPr defTabSz="1088185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</a:lstStyle>
          <a:p>
            <a:pPr latinLnBrk="1">
              <a:defRPr/>
            </a:pPr>
            <a:fld id="{CC955299-740C-42B5-A415-5600F9D6DD6A}" type="datetime1">
              <a:rPr lang="en-IN" smtClean="0">
                <a:solidFill>
                  <a:srgbClr val="FFFFFF">
                    <a:lumMod val="50000"/>
                  </a:srgbClr>
                </a:solidFill>
                <a:sym typeface="Arial"/>
              </a:rPr>
              <a:pPr latinLnBrk="1">
                <a:defRPr/>
              </a:pPr>
              <a:t>24-10-2021</a:t>
            </a:fld>
            <a:endParaRPr lang="en-IN" dirty="0">
              <a:solidFill>
                <a:srgbClr val="FFFFFF">
                  <a:lumMod val="50000"/>
                </a:srgbClr>
              </a:solidFill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53079" y="6478676"/>
            <a:ext cx="2845171" cy="365040"/>
          </a:xfrm>
          <a:prstGeom prst="rect">
            <a:avLst/>
          </a:prstGeom>
        </p:spPr>
        <p:txBody>
          <a:bodyPr anchor="b"/>
          <a:lstStyle>
            <a:lvl1pPr algn="r" defTabSz="1088185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</a:lstStyle>
          <a:p>
            <a:pPr latinLnBrk="1">
              <a:defRPr/>
            </a:pPr>
            <a:fld id="{2939E023-1D48-42CE-9A4A-5F3E96838573}" type="slidenum">
              <a:rPr lang="en-IN" smtClean="0">
                <a:solidFill>
                  <a:srgbClr val="FFFFFF">
                    <a:lumMod val="50000"/>
                  </a:srgbClr>
                </a:solidFill>
              </a:rPr>
              <a:pPr latinLnBrk="1">
                <a:defRPr/>
              </a:pPr>
              <a:t>‹#›</a:t>
            </a:fld>
            <a:endParaRPr lang="en-IN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612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5930DF0-104B-4293-A7F6-66AEFF3E6AF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xmlns="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5040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418254" y="-24499"/>
            <a:ext cx="10014644" cy="2182673"/>
            <a:chOff x="-313691" y="-18375"/>
            <a:chExt cx="7510983" cy="1637005"/>
          </a:xfrm>
        </p:grpSpPr>
        <p:sp>
          <p:nvSpPr>
            <p:cNvPr id="83" name="Google Shape;83;p8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90" name="Google Shape;90;p8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29028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2"/>
          </p:nvPr>
        </p:nvSpPr>
        <p:spPr>
          <a:xfrm>
            <a:off x="4434431" y="2112567"/>
            <a:ext cx="29028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3"/>
          </p:nvPr>
        </p:nvSpPr>
        <p:spPr>
          <a:xfrm>
            <a:off x="7649429" y="2112567"/>
            <a:ext cx="29028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pic>
        <p:nvPicPr>
          <p:cNvPr id="17" name="Picture 16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7166" y="6165965"/>
            <a:ext cx="1022228" cy="5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922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1"/>
          <p:cNvSpPr/>
          <p:nvPr userDrawn="1"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29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1"/>
          <p:cNvSpPr/>
          <p:nvPr userDrawn="1"/>
        </p:nvSpPr>
        <p:spPr>
          <a:xfrm>
            <a:off x="-73432" y="-50800"/>
            <a:ext cx="4481311" cy="6952867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4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1"/>
          <p:cNvSpPr/>
          <p:nvPr userDrawn="1"/>
        </p:nvSpPr>
        <p:spPr>
          <a:xfrm>
            <a:off x="-73432" y="-50800"/>
            <a:ext cx="6135567" cy="6952867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1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11"/>
          <p:cNvSpPr/>
          <p:nvPr userDrawn="1"/>
        </p:nvSpPr>
        <p:spPr>
          <a:xfrm>
            <a:off x="6056435" y="1"/>
            <a:ext cx="6135567" cy="6848291"/>
          </a:xfrm>
          <a:prstGeom prst="rect">
            <a:avLst/>
          </a:pr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0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 preserve="1" userDrawn="1">
  <p:cSld name="Title + 1 column + Imag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-10400" y="-16266"/>
            <a:ext cx="8331067" cy="6889233"/>
          </a:xfrm>
          <a:custGeom>
            <a:avLst/>
            <a:gdLst/>
            <a:ahLst/>
            <a:cxnLst/>
            <a:rect l="l" t="t" r="r" b="b"/>
            <a:pathLst>
              <a:path w="249932" h="206677" extrusionOk="0">
                <a:moveTo>
                  <a:pt x="134610" y="206677"/>
                </a:moveTo>
                <a:lnTo>
                  <a:pt x="249932" y="0"/>
                </a:lnTo>
                <a:lnTo>
                  <a:pt x="312" y="176"/>
                </a:lnTo>
                <a:lnTo>
                  <a:pt x="0" y="2065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53" name="Google Shape;53;p6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55" name="Google Shape;55;p6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" name="Google Shape;58;p6"/>
          <p:cNvGrpSpPr/>
          <p:nvPr/>
        </p:nvGrpSpPr>
        <p:grpSpPr>
          <a:xfrm>
            <a:off x="11171551" y="4763643"/>
            <a:ext cx="1749812" cy="2094404"/>
            <a:chOff x="7485392" y="1755351"/>
            <a:chExt cx="2830800" cy="3388272"/>
          </a:xfrm>
        </p:grpSpPr>
        <p:sp>
          <p:nvSpPr>
            <p:cNvPr id="59" name="Google Shape;59;p6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6"/>
          <p:cNvSpPr/>
          <p:nvPr/>
        </p:nvSpPr>
        <p:spPr>
          <a:xfrm>
            <a:off x="4228773" y="3429000"/>
            <a:ext cx="2408800" cy="3443600"/>
          </a:xfrm>
          <a:prstGeom prst="parallelogram">
            <a:avLst>
              <a:gd name="adj" fmla="val 79448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6"/>
          <p:cNvSpPr/>
          <p:nvPr/>
        </p:nvSpPr>
        <p:spPr>
          <a:xfrm>
            <a:off x="3891459" y="0"/>
            <a:ext cx="4429200" cy="6333200"/>
          </a:xfrm>
          <a:prstGeom prst="parallelogram">
            <a:avLst>
              <a:gd name="adj" fmla="val 79448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11593033" y="6333133"/>
            <a:ext cx="5992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" name="Picture 12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7166" y="6165965"/>
            <a:ext cx="1022228" cy="5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65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11"/>
          <p:cNvSpPr/>
          <p:nvPr userDrawn="1"/>
        </p:nvSpPr>
        <p:spPr>
          <a:xfrm rot="10800000">
            <a:off x="3909182" y="-147376"/>
            <a:ext cx="8398929" cy="7878048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34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11"/>
          <p:cNvSpPr/>
          <p:nvPr userDrawn="1"/>
        </p:nvSpPr>
        <p:spPr>
          <a:xfrm rot="10800000" flipH="1">
            <a:off x="-166211" y="-1117600"/>
            <a:ext cx="9513411" cy="797560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661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21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1026" y="6096975"/>
            <a:ext cx="1309033" cy="751316"/>
          </a:xfrm>
          <a:prstGeom prst="rect">
            <a:avLst/>
          </a:prstGeom>
        </p:spPr>
      </p:pic>
      <p:pic>
        <p:nvPicPr>
          <p:cNvPr id="10" name="Picture 9" descr="2@2x-100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24516" y="6350002"/>
            <a:ext cx="10367485" cy="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620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11"/>
          <p:cNvSpPr/>
          <p:nvPr userDrawn="1"/>
        </p:nvSpPr>
        <p:spPr>
          <a:xfrm rot="10800000" flipH="1">
            <a:off x="-166209" y="-94867"/>
            <a:ext cx="4589727" cy="6952867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2" name="Picture 1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651960" y="166838"/>
            <a:ext cx="1309033" cy="75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0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-73433" y="-50800"/>
            <a:ext cx="4416833" cy="6952867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11398800" y="6212376"/>
            <a:ext cx="7932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 latinLnBrk="1">
              <a:defRPr/>
            </a:pPr>
            <a:fld id="{00000000-1234-1234-1234-123412341234}" type="slidenum">
              <a:rPr lang="en" smtClean="0">
                <a:solidFill>
                  <a:srgbClr val="000000"/>
                </a:solidFill>
              </a:rPr>
              <a:pPr defTabSz="1219170" latinLnBrk="1">
                <a:defRPr/>
              </a:pPr>
              <a:t>‹#›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7" name="Picture 6" descr="2@2x-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82803" y="6472635"/>
            <a:ext cx="10909199" cy="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186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 latinLnBrk="1">
              <a:defRPr/>
            </a:pPr>
            <a:fld id="{CD4562F1-3D08-4F6F-90DC-C8FE457333E8}" type="datetimeFigureOut">
              <a:rPr lang="en-IN" sz="2400" smtClean="0">
                <a:solidFill>
                  <a:srgbClr val="000000"/>
                </a:solidFill>
                <a:cs typeface="Arial"/>
                <a:sym typeface="Arial"/>
              </a:rPr>
              <a:pPr defTabSz="1219170" latinLnBrk="1">
                <a:defRPr/>
              </a:pPr>
              <a:t>24-10-2021</a:t>
            </a:fld>
            <a:endParaRPr lang="en-IN" sz="240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 latinLnBrk="1">
              <a:defRPr/>
            </a:pPr>
            <a:endParaRPr lang="en-IN" sz="240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 latinLnBrk="1">
              <a:defRPr/>
            </a:pPr>
            <a:fld id="{4575D602-C87A-4D88-9258-E0DB4903D76F}" type="slidenum">
              <a:rPr lang="en-IN" smtClean="0"/>
              <a:pPr defTabSz="1219170" latinLnBrk="1"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1121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2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0768" cy="1371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3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10952" y="6032691"/>
            <a:ext cx="381049" cy="82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81" y="202583"/>
            <a:ext cx="10972641" cy="850703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3B2E7E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19079" y="6472327"/>
            <a:ext cx="2843583" cy="365040"/>
          </a:xfrm>
          <a:prstGeom prst="rect">
            <a:avLst/>
          </a:prstGeom>
        </p:spPr>
        <p:txBody>
          <a:bodyPr anchor="b"/>
          <a:lstStyle>
            <a:lvl1pPr defTabSz="1088185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</a:lstStyle>
          <a:p>
            <a:pPr latinLnBrk="1">
              <a:defRPr/>
            </a:pPr>
            <a:fld id="{CC955299-740C-42B5-A415-5600F9D6DD6A}" type="datetime1">
              <a:rPr lang="en-IN">
                <a:solidFill>
                  <a:srgbClr val="FFFFFF">
                    <a:lumMod val="50000"/>
                  </a:srgbClr>
                </a:solidFill>
                <a:sym typeface="Arial"/>
              </a:rPr>
              <a:pPr latinLnBrk="1">
                <a:defRPr/>
              </a:pPr>
              <a:t>24-10-2021</a:t>
            </a:fld>
            <a:endParaRPr lang="en-IN" dirty="0">
              <a:solidFill>
                <a:srgbClr val="FFFFFF">
                  <a:lumMod val="50000"/>
                </a:srgbClr>
              </a:solidFill>
              <a:sym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53079" y="6478676"/>
            <a:ext cx="2845171" cy="365040"/>
          </a:xfrm>
          <a:prstGeom prst="rect">
            <a:avLst/>
          </a:prstGeom>
        </p:spPr>
        <p:txBody>
          <a:bodyPr anchor="b"/>
          <a:lstStyle>
            <a:lvl1pPr algn="r" defTabSz="1088185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1pPr>
          </a:lstStyle>
          <a:p>
            <a:pPr latinLnBrk="1">
              <a:defRPr/>
            </a:pPr>
            <a:fld id="{2939E023-1D48-42CE-9A4A-5F3E96838573}" type="slidenum">
              <a:rPr lang="en-IN">
                <a:solidFill>
                  <a:srgbClr val="FFFFFF">
                    <a:lumMod val="50000"/>
                  </a:srgbClr>
                </a:solidFill>
              </a:rPr>
              <a:pPr latinLnBrk="1">
                <a:defRPr/>
              </a:pPr>
              <a:t>‹#›</a:t>
            </a:fld>
            <a:endParaRPr lang="en-IN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1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 preserve="1" userDrawn="1">
  <p:cSld name="1_Title + 1 column + Imag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-10400" y="-16266"/>
            <a:ext cx="10768835" cy="6889233"/>
          </a:xfrm>
          <a:custGeom>
            <a:avLst/>
            <a:gdLst/>
            <a:ahLst/>
            <a:cxnLst/>
            <a:rect l="l" t="t" r="r" b="b"/>
            <a:pathLst>
              <a:path w="249932" h="206677" extrusionOk="0">
                <a:moveTo>
                  <a:pt x="134610" y="206677"/>
                </a:moveTo>
                <a:lnTo>
                  <a:pt x="249932" y="0"/>
                </a:lnTo>
                <a:lnTo>
                  <a:pt x="312" y="176"/>
                </a:lnTo>
                <a:lnTo>
                  <a:pt x="0" y="20654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53" name="Google Shape;53;p6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55" name="Google Shape;55;p6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" name="Google Shape;58;p6"/>
          <p:cNvGrpSpPr/>
          <p:nvPr/>
        </p:nvGrpSpPr>
        <p:grpSpPr>
          <a:xfrm>
            <a:off x="11171551" y="4763643"/>
            <a:ext cx="1749812" cy="2094404"/>
            <a:chOff x="7485392" y="1755351"/>
            <a:chExt cx="2830800" cy="3388272"/>
          </a:xfrm>
        </p:grpSpPr>
        <p:sp>
          <p:nvSpPr>
            <p:cNvPr id="59" name="Google Shape;59;p6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" name="Google Shape;61;p6"/>
          <p:cNvSpPr/>
          <p:nvPr/>
        </p:nvSpPr>
        <p:spPr>
          <a:xfrm>
            <a:off x="5747656" y="3336053"/>
            <a:ext cx="3027903" cy="3521947"/>
          </a:xfrm>
          <a:prstGeom prst="parallelogram">
            <a:avLst>
              <a:gd name="adj" fmla="val 82785"/>
            </a:avLst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6"/>
          <p:cNvSpPr/>
          <p:nvPr/>
        </p:nvSpPr>
        <p:spPr>
          <a:xfrm>
            <a:off x="5747657" y="-24499"/>
            <a:ext cx="5263179" cy="5798953"/>
          </a:xfrm>
          <a:prstGeom prst="parallelogram">
            <a:avLst>
              <a:gd name="adj" fmla="val 79448"/>
            </a:avLst>
          </a:prstGeom>
          <a:gradFill>
            <a:gsLst>
              <a:gs pos="0">
                <a:schemeClr val="accent1"/>
              </a:gs>
              <a:gs pos="100000">
                <a:srgbClr val="02C1D3">
                  <a:alpha val="33725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11593033" y="6333133"/>
            <a:ext cx="5992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" name="Picture 12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7166" y="6165965"/>
            <a:ext cx="1022228" cy="5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81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418254" y="-24499"/>
            <a:ext cx="10014644" cy="2182673"/>
            <a:chOff x="-313691" y="-18375"/>
            <a:chExt cx="7510983" cy="1637005"/>
          </a:xfrm>
        </p:grpSpPr>
        <p:sp>
          <p:nvSpPr>
            <p:cNvPr id="68" name="Google Shape;68;p7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43520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rtl="0">
              <a:spcBef>
                <a:spcPts val="800"/>
              </a:spcBef>
              <a:spcAft>
                <a:spcPts val="0"/>
              </a:spcAft>
              <a:buSzPts val="2200"/>
              <a:buChar char="▰"/>
              <a:defRPr sz="2933"/>
            </a:lvl1pPr>
            <a:lvl2pPr marL="1219170" lvl="1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2pPr>
            <a:lvl3pPr marL="1828754" lvl="2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3pPr>
            <a:lvl4pPr marL="2438339" lvl="3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4pPr>
            <a:lvl5pPr marL="3047924" lvl="4" indent="-491054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7509" lvl="5" indent="-491054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7093" lvl="6" indent="-491054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6678" lvl="7" indent="-491054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6263" lvl="8" indent="-491054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2"/>
          </p:nvPr>
        </p:nvSpPr>
        <p:spPr>
          <a:xfrm>
            <a:off x="6200237" y="2112567"/>
            <a:ext cx="43520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rtl="0">
              <a:spcBef>
                <a:spcPts val="800"/>
              </a:spcBef>
              <a:spcAft>
                <a:spcPts val="0"/>
              </a:spcAft>
              <a:buSzPts val="2200"/>
              <a:buChar char="▰"/>
              <a:defRPr sz="2933"/>
            </a:lvl1pPr>
            <a:lvl2pPr marL="1219170" lvl="1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2pPr>
            <a:lvl3pPr marL="1828754" lvl="2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3pPr>
            <a:lvl4pPr marL="2438339" lvl="3" indent="-491054" rtl="0">
              <a:spcBef>
                <a:spcPts val="0"/>
              </a:spcBef>
              <a:spcAft>
                <a:spcPts val="0"/>
              </a:spcAft>
              <a:buSzPts val="2200"/>
              <a:buChar char="╺"/>
              <a:defRPr sz="2933"/>
            </a:lvl4pPr>
            <a:lvl5pPr marL="3047924" lvl="4" indent="-491054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5pPr>
            <a:lvl6pPr marL="3657509" lvl="5" indent="-491054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6pPr>
            <a:lvl7pPr marL="4267093" lvl="6" indent="-491054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7pPr>
            <a:lvl8pPr marL="4876678" lvl="7" indent="-491054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933"/>
            </a:lvl8pPr>
            <a:lvl9pPr marL="5486263" lvl="8" indent="-491054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933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3" name="Picture 12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7166" y="6165965"/>
            <a:ext cx="1022228" cy="5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 + 3 columns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418254" y="-24499"/>
            <a:ext cx="10014644" cy="2182673"/>
            <a:chOff x="-313691" y="-18375"/>
            <a:chExt cx="7510983" cy="1637005"/>
          </a:xfrm>
        </p:grpSpPr>
        <p:sp>
          <p:nvSpPr>
            <p:cNvPr id="83" name="Google Shape;83;p8"/>
            <p:cNvSpPr/>
            <p:nvPr/>
          </p:nvSpPr>
          <p:spPr>
            <a:xfrm>
              <a:off x="256376" y="499825"/>
              <a:ext cx="6692400" cy="804900"/>
            </a:xfrm>
            <a:prstGeom prst="parallelogram">
              <a:avLst>
                <a:gd name="adj" fmla="val 5499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442492" y="30945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589606" y="1038628"/>
              <a:ext cx="249600" cy="266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90" name="Google Shape;90;p8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29028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2"/>
          </p:nvPr>
        </p:nvSpPr>
        <p:spPr>
          <a:xfrm>
            <a:off x="4434431" y="2112567"/>
            <a:ext cx="29028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body" idx="3"/>
          </p:nvPr>
        </p:nvSpPr>
        <p:spPr>
          <a:xfrm>
            <a:off x="7649429" y="2112567"/>
            <a:ext cx="2902800" cy="39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▰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╺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7" name="Picture 16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7166" y="6165965"/>
            <a:ext cx="1022228" cy="5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 type="blank" preserve="1">
  <p:cSld name="Blank - White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35" name="Google Shape;135;p12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36" name="Google Shape;136;p12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" name="Google Shape;139;p12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140" name="Google Shape;140;p12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" name="Picture 9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7166" y="6165965"/>
            <a:ext cx="1022228" cy="5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66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 type="blank" preserve="1">
  <p:cSld name="1_Blank - White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35" name="Google Shape;135;p12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36" name="Google Shape;136;p12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7" name="Picture 6" descr="NSE_IT Limite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7166" y="6165965"/>
            <a:ext cx="1022228" cy="5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preserve="1">
  <p:cSld name="Blank - Dar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44" name="Google Shape;144;p13"/>
          <p:cNvGrpSpPr/>
          <p:nvPr/>
        </p:nvGrpSpPr>
        <p:grpSpPr>
          <a:xfrm>
            <a:off x="-418255" y="-24499"/>
            <a:ext cx="1823720" cy="2182673"/>
            <a:chOff x="-313691" y="-18375"/>
            <a:chExt cx="1367790" cy="1637005"/>
          </a:xfrm>
        </p:grpSpPr>
        <p:sp>
          <p:nvSpPr>
            <p:cNvPr id="145" name="Google Shape;145;p13"/>
            <p:cNvSpPr/>
            <p:nvPr/>
          </p:nvSpPr>
          <p:spPr>
            <a:xfrm>
              <a:off x="-313691" y="813730"/>
              <a:ext cx="754800" cy="8049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3899" y="237925"/>
              <a:ext cx="1000200" cy="10668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04107" y="-18375"/>
              <a:ext cx="420900" cy="4491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8" name="Google Shape;148;p13"/>
          <p:cNvGrpSpPr/>
          <p:nvPr/>
        </p:nvGrpSpPr>
        <p:grpSpPr>
          <a:xfrm>
            <a:off x="9980523" y="2340468"/>
            <a:ext cx="3774400" cy="4517696"/>
            <a:chOff x="7485392" y="1755351"/>
            <a:chExt cx="2830800" cy="3388272"/>
          </a:xfrm>
        </p:grpSpPr>
        <p:sp>
          <p:nvSpPr>
            <p:cNvPr id="149" name="Google Shape;149;p13"/>
            <p:cNvSpPr/>
            <p:nvPr/>
          </p:nvSpPr>
          <p:spPr>
            <a:xfrm>
              <a:off x="8005394" y="2926923"/>
              <a:ext cx="2078100" cy="22167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7485392" y="1755351"/>
              <a:ext cx="2830800" cy="3019200"/>
            </a:xfrm>
            <a:prstGeom prst="parallelogram">
              <a:avLst>
                <a:gd name="adj" fmla="val 59001"/>
              </a:avLst>
            </a:prstGeom>
            <a:gradFill>
              <a:gsLst>
                <a:gs pos="0">
                  <a:schemeClr val="accent1"/>
                </a:gs>
                <a:gs pos="100000">
                  <a:srgbClr val="02C1D3">
                    <a:alpha val="33725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975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9433" y="661167"/>
            <a:ext cx="8035600" cy="10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erriweather"/>
              <a:buNone/>
              <a:defRPr sz="2000" b="1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9433" y="2112567"/>
            <a:ext cx="93328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▰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╺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033" y="0"/>
            <a:ext cx="578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62235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73200" y="1600200"/>
            <a:ext cx="101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1219170" latinLnBrk="1">
              <a:defRPr/>
            </a:pPr>
            <a:fld id="{00000000-1234-1234-1234-123412341234}" type="slidenum">
              <a:rPr lang="en" smtClean="0"/>
              <a:pPr defTabSz="1219170" latinLnBrk="1"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0679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15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716" r:id="rId14"/>
    <p:sldLayoutId id="2147483728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73200" y="1600200"/>
            <a:ext cx="101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733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defTabSz="1219170" latinLnBrk="1">
              <a:defRPr/>
            </a:pPr>
            <a:fld id="{00000000-1234-1234-1234-123412341234}" type="slidenum">
              <a:rPr lang="en" smtClean="0"/>
              <a:pPr defTabSz="1219170" latinLnBrk="1">
                <a:defRPr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31031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42" y="3729038"/>
            <a:ext cx="4333911" cy="3128962"/>
          </a:xfrm>
          <a:prstGeom prst="rect">
            <a:avLst/>
          </a:prstGeom>
        </p:spPr>
      </p:pic>
      <p:sp>
        <p:nvSpPr>
          <p:cNvPr id="15" name="Google Shape;179;p18"/>
          <p:cNvSpPr txBox="1">
            <a:spLocks/>
          </p:cNvSpPr>
          <p:nvPr/>
        </p:nvSpPr>
        <p:spPr>
          <a:xfrm>
            <a:off x="2075637" y="2976697"/>
            <a:ext cx="7164615" cy="11864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ELK Stack POC – 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Server &amp; Application Monitoring </a:t>
            </a:r>
            <a:endParaRPr lang="en-IN" sz="40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30B7B232-8FD6-4258-9749-D754D692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757" y="274249"/>
            <a:ext cx="1806483" cy="10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3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3384" y="643221"/>
            <a:ext cx="8682356" cy="53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56268" y="397154"/>
            <a:ext cx="9237132" cy="3132733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56268" y="3991900"/>
            <a:ext cx="9237132" cy="22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pPr lvl="0"/>
            <a:r>
              <a:rPr lang="en-IN" sz="2800" dirty="0" smtClean="0"/>
              <a:t> Create </a:t>
            </a:r>
            <a:r>
              <a:rPr lang="en-IN" sz="2800" dirty="0"/>
              <a:t>custom dashboard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939739" y="1774043"/>
            <a:ext cx="10552826" cy="435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2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591733" y="262400"/>
            <a:ext cx="5918200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save these graphs to a custom dashboard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 to actions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Open in Visualize</a:t>
            </a: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07533" y="1236980"/>
            <a:ext cx="8830734" cy="498601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077200" y="4739373"/>
            <a:ext cx="986367" cy="1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4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3578" y="913495"/>
            <a:ext cx="9224222" cy="470837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0202333" y="1911507"/>
            <a:ext cx="986367" cy="1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70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80423" y="823484"/>
            <a:ext cx="3709542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Give title and select new dashboard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Click save and go to Dashboard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77" y="2086700"/>
            <a:ext cx="7564285" cy="42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34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504557" y="68052"/>
            <a:ext cx="237566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60816" y="443604"/>
            <a:ext cx="9477230" cy="577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1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/>
              <a:t>Export custom dashboards</a:t>
            </a:r>
            <a:endParaRPr lang="en-I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7" y="2160898"/>
            <a:ext cx="11280100" cy="467512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0066956" y="1956590"/>
            <a:ext cx="8467" cy="1159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9507" y="1791566"/>
            <a:ext cx="953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Similarly, created 2 visualizations in the “new” dashboard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861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396999" y="478537"/>
            <a:ext cx="6096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Saved object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 the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iFrame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67554" y="1197529"/>
            <a:ext cx="8425180" cy="48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261533" y="0"/>
            <a:ext cx="10295467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 a webpage on test-server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httpd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package in test-server for hosting webpage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index.html file in /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/www/html directory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 the index file with html code (for example: &lt;h1&gt;Test server webpage&lt;/h1&gt;)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httpd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 server’s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you can see the hosted webpage.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28912" y="1953682"/>
            <a:ext cx="9224222" cy="37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0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Content 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678" y="1929686"/>
            <a:ext cx="9772221" cy="4057227"/>
          </a:xfrm>
        </p:spPr>
        <p:txBody>
          <a:bodyPr/>
          <a:lstStyle/>
          <a:p>
            <a:r>
              <a:rPr lang="en-US" sz="2000" dirty="0" smtClean="0"/>
              <a:t>Overview of Setup</a:t>
            </a:r>
          </a:p>
          <a:p>
            <a:r>
              <a:rPr lang="en-US" sz="2000" dirty="0" smtClean="0"/>
              <a:t>Visualizing ELK stack metrics</a:t>
            </a:r>
          </a:p>
          <a:p>
            <a:r>
              <a:rPr lang="en-US" sz="2000" dirty="0" smtClean="0"/>
              <a:t>Visualizing </a:t>
            </a:r>
            <a:r>
              <a:rPr lang="en-US" sz="2000" dirty="0"/>
              <a:t>s</a:t>
            </a:r>
            <a:r>
              <a:rPr lang="en-US" sz="2000" dirty="0" smtClean="0"/>
              <a:t>erver metrics</a:t>
            </a:r>
          </a:p>
          <a:p>
            <a:r>
              <a:rPr lang="en-US" sz="2000" dirty="0" smtClean="0"/>
              <a:t>Create custom dashboards</a:t>
            </a:r>
          </a:p>
          <a:p>
            <a:r>
              <a:rPr lang="en-US" sz="2000" dirty="0" smtClean="0"/>
              <a:t>Export custom dashboards</a:t>
            </a:r>
          </a:p>
          <a:p>
            <a:r>
              <a:rPr lang="en-US" sz="2000" dirty="0"/>
              <a:t>ELK Setup on </a:t>
            </a:r>
            <a:r>
              <a:rPr lang="en-US" sz="2000" dirty="0" err="1"/>
              <a:t>CentOS</a:t>
            </a:r>
            <a:r>
              <a:rPr lang="en-US" sz="2000" dirty="0"/>
              <a:t>/</a:t>
            </a:r>
            <a:r>
              <a:rPr lang="en-US" sz="2000" dirty="0" err="1"/>
              <a:t>Debian</a:t>
            </a:r>
            <a:r>
              <a:rPr lang="en-US" sz="2000" dirty="0"/>
              <a:t> EC2 instance</a:t>
            </a:r>
            <a:endParaRPr lang="en-US" sz="2000" dirty="0" smtClean="0"/>
          </a:p>
          <a:p>
            <a:r>
              <a:rPr lang="en-US" sz="2000" dirty="0" smtClean="0"/>
              <a:t>Application Performance Monitoring</a:t>
            </a:r>
            <a:endParaRPr lang="en-IN" sz="2000" dirty="0"/>
          </a:p>
          <a:p>
            <a:endParaRPr lang="en-IN" sz="20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680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354666" y="89241"/>
            <a:ext cx="7738533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Export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custom dashboard to hosted webpage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 the index.html file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 the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iframe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copied from the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Kibana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dashboard in the html code.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39800" y="1319423"/>
            <a:ext cx="9541933" cy="40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424314" y="262400"/>
            <a:ext cx="284097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Restart the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httpd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service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4314" y="651096"/>
            <a:ext cx="7609619" cy="12115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2424" y="1862667"/>
            <a:ext cx="521681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 the custom dashboard on test-server’s webpage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24" y="2251363"/>
            <a:ext cx="9901187" cy="44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42" y="3729038"/>
            <a:ext cx="4333911" cy="3128962"/>
          </a:xfrm>
          <a:prstGeom prst="rect">
            <a:avLst/>
          </a:prstGeom>
        </p:spPr>
      </p:pic>
      <p:sp>
        <p:nvSpPr>
          <p:cNvPr id="15" name="Google Shape;179;p18"/>
          <p:cNvSpPr txBox="1">
            <a:spLocks/>
          </p:cNvSpPr>
          <p:nvPr/>
        </p:nvSpPr>
        <p:spPr>
          <a:xfrm>
            <a:off x="2037136" y="2832318"/>
            <a:ext cx="6250216" cy="11864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ELK Stack – Application Performance Monitoring</a:t>
            </a:r>
            <a:endParaRPr lang="en-IN" sz="40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30B7B232-8FD6-4258-9749-D754D692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757" y="274249"/>
            <a:ext cx="1806483" cy="10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ELK Setup on </a:t>
            </a:r>
            <a:r>
              <a:rPr lang="en-US" sz="2800" dirty="0" err="1" smtClean="0"/>
              <a:t>CentOS</a:t>
            </a:r>
            <a:r>
              <a:rPr lang="en-US" sz="2800" dirty="0" smtClean="0"/>
              <a:t>/</a:t>
            </a:r>
            <a:r>
              <a:rPr lang="en-US" sz="2800" dirty="0" err="1" smtClean="0"/>
              <a:t>Debian</a:t>
            </a:r>
            <a:r>
              <a:rPr lang="en-US" sz="2800" dirty="0" smtClean="0"/>
              <a:t> EC2 instance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137" y="2002055"/>
            <a:ext cx="6497052" cy="4186989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sz="1600" dirty="0" smtClean="0"/>
              <a:t>Instance type : t3a.xlarge (4vCPU &amp; 16 Gb)</a:t>
            </a:r>
          </a:p>
          <a:p>
            <a:pPr lvl="0">
              <a:lnSpc>
                <a:spcPct val="200000"/>
              </a:lnSpc>
            </a:pPr>
            <a:r>
              <a:rPr lang="en-US" sz="1600" dirty="0" smtClean="0"/>
              <a:t>Single node installation of Elastic &amp; Kibana</a:t>
            </a:r>
          </a:p>
          <a:p>
            <a:pPr lvl="0">
              <a:lnSpc>
                <a:spcPct val="200000"/>
              </a:lnSpc>
            </a:pPr>
            <a:r>
              <a:rPr lang="en-US" sz="1600" dirty="0" smtClean="0"/>
              <a:t>Installation of APM Server.</a:t>
            </a:r>
          </a:p>
          <a:p>
            <a:pPr lvl="0">
              <a:lnSpc>
                <a:spcPct val="200000"/>
              </a:lnSpc>
            </a:pPr>
            <a:r>
              <a:rPr lang="en-US" sz="1600" dirty="0" smtClean="0"/>
              <a:t>Deployment of Java Application with MySQL Database.</a:t>
            </a:r>
          </a:p>
          <a:p>
            <a:pPr lvl="0">
              <a:lnSpc>
                <a:spcPct val="200000"/>
              </a:lnSpc>
            </a:pPr>
            <a:r>
              <a:rPr lang="en-US" sz="1600" dirty="0" smtClean="0"/>
              <a:t>Installation of APM Agent.</a:t>
            </a:r>
            <a:endParaRPr lang="en-IN" sz="1600" dirty="0"/>
          </a:p>
          <a:p>
            <a:pPr marL="118531" indent="0">
              <a:lnSpc>
                <a:spcPct val="200000"/>
              </a:lnSpc>
              <a:buNone/>
            </a:pPr>
            <a:r>
              <a:rPr lang="en-IN" sz="1600" dirty="0"/>
              <a:t> </a:t>
            </a:r>
          </a:p>
          <a:p>
            <a:pPr marL="118531" indent="0">
              <a:lnSpc>
                <a:spcPct val="200000"/>
              </a:lnSpc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46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Deployment of the Application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521" y="1973180"/>
            <a:ext cx="11410033" cy="2703594"/>
          </a:xfrm>
        </p:spPr>
        <p:txBody>
          <a:bodyPr/>
          <a:lstStyle/>
          <a:p>
            <a:pPr marL="118531" lvl="0" indent="0">
              <a:buNone/>
            </a:pPr>
            <a:r>
              <a:rPr lang="en-US" sz="1600" b="1" dirty="0" smtClean="0"/>
              <a:t>Deployed an crud application with React </a:t>
            </a:r>
            <a:r>
              <a:rPr lang="en-US" sz="1600" b="1" dirty="0" err="1" smtClean="0"/>
              <a:t>js</a:t>
            </a:r>
            <a:r>
              <a:rPr lang="en-US" sz="1600" b="1" dirty="0" smtClean="0"/>
              <a:t> in frontend</a:t>
            </a:r>
            <a:r>
              <a:rPr lang="en-US" sz="1600" b="1" dirty="0"/>
              <a:t>, </a:t>
            </a:r>
            <a:r>
              <a:rPr lang="en-US" sz="1600" b="1" dirty="0" err="1" smtClean="0"/>
              <a:t>SpringBoot</a:t>
            </a:r>
            <a:r>
              <a:rPr lang="en-US" sz="1600" b="1" dirty="0" smtClean="0"/>
              <a:t> in backend and MySQL for database.</a:t>
            </a:r>
          </a:p>
          <a:p>
            <a:pPr marL="118531" indent="0">
              <a:buNone/>
            </a:pPr>
            <a:r>
              <a:rPr lang="en-IN" sz="1600" b="1" dirty="0"/>
              <a:t> </a:t>
            </a:r>
          </a:p>
          <a:p>
            <a:pPr marL="118531" indent="0">
              <a:buNone/>
            </a:pPr>
            <a:endParaRPr lang="en-IN" sz="1600" b="1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1" y="2590961"/>
            <a:ext cx="10282404" cy="41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APM Services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88683"/>
            <a:ext cx="5003800" cy="2703594"/>
          </a:xfrm>
        </p:spPr>
        <p:txBody>
          <a:bodyPr/>
          <a:lstStyle/>
          <a:p>
            <a:pPr marL="118531" lvl="0" indent="0">
              <a:buNone/>
            </a:pPr>
            <a:endParaRPr lang="en-US" sz="1600" dirty="0" smtClean="0"/>
          </a:p>
          <a:p>
            <a:pPr marL="118531" indent="0">
              <a:buNone/>
            </a:pPr>
            <a:r>
              <a:rPr lang="en-IN" sz="1600" dirty="0"/>
              <a:t> </a:t>
            </a:r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8" y="1876926"/>
            <a:ext cx="11651178" cy="42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Java Application Metrics (Transaction)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88683"/>
            <a:ext cx="5003800" cy="2703594"/>
          </a:xfrm>
        </p:spPr>
        <p:txBody>
          <a:bodyPr/>
          <a:lstStyle/>
          <a:p>
            <a:pPr marL="118531" lvl="0" indent="0">
              <a:buNone/>
            </a:pPr>
            <a:endParaRPr lang="en-US" sz="1600" dirty="0" smtClean="0"/>
          </a:p>
          <a:p>
            <a:pPr marL="118531" indent="0">
              <a:buNone/>
            </a:pPr>
            <a:r>
              <a:rPr lang="en-IN" sz="1600" dirty="0"/>
              <a:t> </a:t>
            </a:r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12783" y="1928047"/>
            <a:ext cx="10279782" cy="47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8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Java Application Metrics (Transactions)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88683"/>
            <a:ext cx="5003800" cy="2703594"/>
          </a:xfrm>
        </p:spPr>
        <p:txBody>
          <a:bodyPr/>
          <a:lstStyle/>
          <a:p>
            <a:pPr marL="118531" lvl="0" indent="0">
              <a:buNone/>
            </a:pPr>
            <a:endParaRPr lang="en-US" sz="1600" dirty="0" smtClean="0"/>
          </a:p>
          <a:p>
            <a:pPr marL="118531" indent="0">
              <a:buNone/>
            </a:pPr>
            <a:r>
              <a:rPr lang="en-IN" sz="1600" dirty="0"/>
              <a:t> </a:t>
            </a:r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347537" y="1857676"/>
            <a:ext cx="10062496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Java Application Metrics - Dependencies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88683"/>
            <a:ext cx="5003800" cy="2703594"/>
          </a:xfrm>
        </p:spPr>
        <p:txBody>
          <a:bodyPr/>
          <a:lstStyle/>
          <a:p>
            <a:pPr marL="118531" lvl="0" indent="0">
              <a:buNone/>
            </a:pPr>
            <a:endParaRPr lang="en-US" sz="1600" dirty="0" smtClean="0"/>
          </a:p>
          <a:p>
            <a:pPr marL="118531" indent="0">
              <a:buNone/>
            </a:pPr>
            <a:r>
              <a:rPr lang="en-IN" sz="1600" dirty="0"/>
              <a:t> </a:t>
            </a:r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53415" y="2088683"/>
            <a:ext cx="10212404" cy="439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IN" sz="2800" dirty="0"/>
              <a:t> </a:t>
            </a:r>
            <a:br>
              <a:rPr lang="en-IN" sz="2800" dirty="0"/>
            </a:br>
            <a:r>
              <a:rPr lang="en-IN" sz="2800" dirty="0"/>
              <a:t>Visualization of JVM metrics</a:t>
            </a:r>
            <a:r>
              <a:rPr lang="en-IN" sz="2800" dirty="0" smtClean="0"/>
              <a:t>: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88683"/>
            <a:ext cx="5003800" cy="2703594"/>
          </a:xfrm>
        </p:spPr>
        <p:txBody>
          <a:bodyPr/>
          <a:lstStyle/>
          <a:p>
            <a:pPr marL="118531" lvl="0" indent="0">
              <a:buNone/>
            </a:pPr>
            <a:endParaRPr lang="en-US" sz="1600" dirty="0" smtClean="0"/>
          </a:p>
          <a:p>
            <a:pPr marL="118531" indent="0">
              <a:buNone/>
            </a:pPr>
            <a:r>
              <a:rPr lang="en-IN" sz="1600" dirty="0"/>
              <a:t> </a:t>
            </a:r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482290" y="1925052"/>
            <a:ext cx="9278754" cy="45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42" y="3729038"/>
            <a:ext cx="4333911" cy="3128962"/>
          </a:xfrm>
          <a:prstGeom prst="rect">
            <a:avLst/>
          </a:prstGeom>
        </p:spPr>
      </p:pic>
      <p:sp>
        <p:nvSpPr>
          <p:cNvPr id="15" name="Google Shape;179;p18"/>
          <p:cNvSpPr txBox="1">
            <a:spLocks/>
          </p:cNvSpPr>
          <p:nvPr/>
        </p:nvSpPr>
        <p:spPr>
          <a:xfrm>
            <a:off x="2037136" y="2832318"/>
            <a:ext cx="5730451" cy="11864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ELK Stack Server Monitoring</a:t>
            </a:r>
            <a:endParaRPr lang="en-IN" sz="40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30B7B232-8FD6-4258-9749-D754D692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757" y="274249"/>
            <a:ext cx="1806483" cy="10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32033" y="524800"/>
            <a:ext cx="9586763" cy="56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Error Detection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88683"/>
            <a:ext cx="5003800" cy="2703594"/>
          </a:xfrm>
        </p:spPr>
        <p:txBody>
          <a:bodyPr/>
          <a:lstStyle/>
          <a:p>
            <a:pPr marL="118531" lvl="0" indent="0">
              <a:buNone/>
            </a:pPr>
            <a:endParaRPr lang="en-US" sz="1600" dirty="0" smtClean="0"/>
          </a:p>
          <a:p>
            <a:pPr marL="118531" indent="0">
              <a:buNone/>
            </a:pPr>
            <a:r>
              <a:rPr lang="en-IN" sz="1600" dirty="0"/>
              <a:t> </a:t>
            </a:r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25131" y="2760133"/>
            <a:ext cx="6169793" cy="321483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420055" y="2760132"/>
            <a:ext cx="5693910" cy="3214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071" y="1996058"/>
            <a:ext cx="569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Posted a bad request to the API </a:t>
            </a:r>
            <a:r>
              <a:rPr lang="en-IN" b="1" dirty="0" smtClean="0"/>
              <a:t>endpoint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339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424314" y="262400"/>
            <a:ext cx="7062574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IN" b="1" dirty="0"/>
              <a:t>In the Errors tab APM is able to catch the error and visualize it: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66712" y="1097915"/>
            <a:ext cx="9151571" cy="51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424314" y="262400"/>
            <a:ext cx="323678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b="1" dirty="0" smtClean="0"/>
              <a:t>Expanding errors (Not null)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26350" y="946784"/>
            <a:ext cx="9120808" cy="50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User Experience (based on RUM agent)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88683"/>
            <a:ext cx="5003800" cy="2703594"/>
          </a:xfrm>
        </p:spPr>
        <p:txBody>
          <a:bodyPr/>
          <a:lstStyle/>
          <a:p>
            <a:pPr marL="118531" lvl="0" indent="0">
              <a:buNone/>
            </a:pPr>
            <a:endParaRPr lang="en-US" sz="1600" dirty="0" smtClean="0"/>
          </a:p>
          <a:p>
            <a:pPr marL="118531" indent="0">
              <a:buNone/>
            </a:pPr>
            <a:r>
              <a:rPr lang="en-IN" sz="1600" dirty="0"/>
              <a:t> </a:t>
            </a:r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957"/>
            <a:ext cx="12077349" cy="515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1" y="1189777"/>
            <a:ext cx="12155559" cy="35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51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Service Map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088683"/>
            <a:ext cx="5003800" cy="2703594"/>
          </a:xfrm>
        </p:spPr>
        <p:txBody>
          <a:bodyPr/>
          <a:lstStyle/>
          <a:p>
            <a:pPr marL="118531" lvl="0" indent="0">
              <a:buNone/>
            </a:pPr>
            <a:endParaRPr lang="en-US" sz="1600" dirty="0" smtClean="0"/>
          </a:p>
          <a:p>
            <a:pPr marL="118531" indent="0">
              <a:buNone/>
            </a:pPr>
            <a:r>
              <a:rPr lang="en-IN" sz="1600" dirty="0"/>
              <a:t> </a:t>
            </a:r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6" y="1774043"/>
            <a:ext cx="10587790" cy="50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Traces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340035"/>
            <a:ext cx="7806088" cy="606391"/>
          </a:xfrm>
        </p:spPr>
        <p:txBody>
          <a:bodyPr/>
          <a:lstStyle/>
          <a:p>
            <a:pPr marL="118531" lvl="0" indent="0">
              <a:buNone/>
            </a:pPr>
            <a:endParaRPr lang="en-US" sz="1600" dirty="0" smtClean="0"/>
          </a:p>
          <a:p>
            <a:r>
              <a:rPr lang="en-IN" sz="1600" dirty="0"/>
              <a:t> </a:t>
            </a:r>
            <a:r>
              <a:rPr lang="en-IN" sz="1600" b="1" dirty="0"/>
              <a:t>Traces shows most used API endpoints with respective latencies:</a:t>
            </a:r>
            <a:endParaRPr lang="en-IN" sz="1600" dirty="0"/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81777" y="2042964"/>
            <a:ext cx="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04185"/>
            <a:ext cx="11784356" cy="46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Uptime monitoring using Heartbeat</a:t>
            </a:r>
            <a:endParaRPr lang="en-IN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9" y="1517580"/>
            <a:ext cx="11133221" cy="534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4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0" y="1299410"/>
            <a:ext cx="12040980" cy="48999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7163" y="640304"/>
            <a:ext cx="90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 backend is hosted on port 8080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53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/>
              <a:t>Overview of Setup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E5919-C1AC-4501-AF27-A7350F1E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916" y="1843059"/>
            <a:ext cx="9772221" cy="3942800"/>
          </a:xfrm>
        </p:spPr>
        <p:txBody>
          <a:bodyPr/>
          <a:lstStyle/>
          <a:p>
            <a:pPr marL="118531" indent="0">
              <a:buNone/>
            </a:pPr>
            <a:r>
              <a:rPr lang="en-IN" sz="1600" dirty="0" smtClean="0"/>
              <a:t>There </a:t>
            </a:r>
            <a:r>
              <a:rPr lang="en-IN" sz="1600" dirty="0"/>
              <a:t>are two instances deployed with </a:t>
            </a:r>
            <a:r>
              <a:rPr lang="en-IN" sz="1600" dirty="0" err="1"/>
              <a:t>metricbeat</a:t>
            </a:r>
            <a:r>
              <a:rPr lang="en-IN" sz="1600" dirty="0"/>
              <a:t> running on both – </a:t>
            </a:r>
          </a:p>
          <a:p>
            <a:pPr lvl="0"/>
            <a:r>
              <a:rPr lang="en-IN" sz="1600" dirty="0"/>
              <a:t>elk-server (single node installation)</a:t>
            </a:r>
          </a:p>
          <a:p>
            <a:r>
              <a:rPr lang="en-IN" sz="1600" dirty="0"/>
              <a:t>test-server</a:t>
            </a:r>
            <a:endParaRPr lang="en-US" sz="1600" b="1" dirty="0"/>
          </a:p>
          <a:p>
            <a:pPr marL="118531" indent="0">
              <a:buNone/>
            </a:pPr>
            <a:endParaRPr lang="en-IN" sz="16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41916" y="3084495"/>
            <a:ext cx="9839996" cy="36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0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Anomalies</a:t>
            </a:r>
            <a:endParaRPr lang="en-IN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58200" y="2760133"/>
            <a:ext cx="5080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81777" y="2042964"/>
            <a:ext cx="6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29" y="2482080"/>
            <a:ext cx="9640071" cy="3942496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47281" y="1829444"/>
            <a:ext cx="7510681" cy="499870"/>
          </a:xfrm>
        </p:spPr>
        <p:txBody>
          <a:bodyPr/>
          <a:lstStyle/>
          <a:p>
            <a:r>
              <a:rPr lang="en-US" sz="1800" b="1" dirty="0" smtClean="0"/>
              <a:t>Anomalies Detection of the logs received from </a:t>
            </a:r>
            <a:r>
              <a:rPr lang="en-US" sz="1800" b="1" dirty="0" err="1" smtClean="0"/>
              <a:t>filebeat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995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3" name="ELK_APM_ServerMonitor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9087"/>
            <a:ext cx="12192000" cy="65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6F48D3-989F-4B02-ABBB-E4FA17779D59}"/>
              </a:ext>
            </a:extLst>
          </p:cNvPr>
          <p:cNvSpPr txBox="1"/>
          <p:nvPr/>
        </p:nvSpPr>
        <p:spPr>
          <a:xfrm>
            <a:off x="3716330" y="2748338"/>
            <a:ext cx="5881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</a:pPr>
            <a:r>
              <a:rPr lang="en-US" sz="6600" b="1" i="1" dirty="0" smtClean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Thank You!</a:t>
            </a:r>
            <a:endParaRPr lang="en-IN" sz="6600" b="1" i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050" name="Picture 2" descr="Thank You Notes - Notes Png Icon Hd, Transparent Png - vhv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18" y="2151564"/>
            <a:ext cx="1992539" cy="205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4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Stack Monitoring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356135" y="1863986"/>
            <a:ext cx="6525928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2 </a:t>
            </a:r>
            <a:r>
              <a:rPr lang="en-IN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Metricbeat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available -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ElasticSearch</a:t>
            </a: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&amp; Kibana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540043" y="2329481"/>
            <a:ext cx="8335477" cy="434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5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474001" y="791788"/>
            <a:ext cx="4605066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test-</a:t>
            </a:r>
            <a:r>
              <a:rPr lang="en-IN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server.novalocal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view metrics</a:t>
            </a:r>
            <a:endParaRPr lang="en-IN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4001" y="1757162"/>
            <a:ext cx="8504555" cy="453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377007" y="772538"/>
            <a:ext cx="5485806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buClr>
                <a:srgbClr val="00B050"/>
              </a:buClr>
            </a:pP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Below are the metrics for test-</a:t>
            </a:r>
            <a:r>
              <a:rPr lang="en-IN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server.novalocal</a:t>
            </a: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74716" y="1563716"/>
            <a:ext cx="8877088" cy="39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098FE0-53AE-452D-A56C-62275A59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414" y="690043"/>
            <a:ext cx="8035600" cy="1084000"/>
          </a:xfrm>
        </p:spPr>
        <p:txBody>
          <a:bodyPr/>
          <a:lstStyle/>
          <a:p>
            <a:r>
              <a:rPr lang="en-US" sz="2800" dirty="0" smtClean="0"/>
              <a:t>Host Metrics Overview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8C3223-DBE7-4F09-B545-579FCDE09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784814" y="1956445"/>
            <a:ext cx="6096000" cy="38869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earch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[</a:t>
            </a:r>
            <a:r>
              <a:rPr lang="en-IN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Metricbeat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system] Host overview ECS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543399" y="2527543"/>
            <a:ext cx="9866634" cy="41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1416083" y="330452"/>
            <a:ext cx="502490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Below are the Host metrics for test-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server.novalocal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37207" y="1161909"/>
            <a:ext cx="9054784" cy="48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rrey template">
  <a:themeElements>
    <a:clrScheme name="Custom 347">
      <a:dk1>
        <a:srgbClr val="061E3A"/>
      </a:dk1>
      <a:lt1>
        <a:srgbClr val="FFFFFF"/>
      </a:lt1>
      <a:dk2>
        <a:srgbClr val="757C83"/>
      </a:dk2>
      <a:lt2>
        <a:srgbClr val="EBF0F3"/>
      </a:lt2>
      <a:accent1>
        <a:srgbClr val="7FCA20"/>
      </a:accent1>
      <a:accent2>
        <a:srgbClr val="02C1D3"/>
      </a:accent2>
      <a:accent3>
        <a:srgbClr val="66BDE8"/>
      </a:accent3>
      <a:accent4>
        <a:srgbClr val="1985D2"/>
      </a:accent4>
      <a:accent5>
        <a:srgbClr val="184880"/>
      </a:accent5>
      <a:accent6>
        <a:srgbClr val="061E3A"/>
      </a:accent6>
      <a:hlink>
        <a:srgbClr val="1985D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CC1413137D6745AFAF8F9224EF88CE" ma:contentTypeVersion="4" ma:contentTypeDescription="Create a new document." ma:contentTypeScope="" ma:versionID="6c40f2e28f6a3e635f5b2d0478ca5b04">
  <xsd:schema xmlns:xsd="http://www.w3.org/2001/XMLSchema" xmlns:xs="http://www.w3.org/2001/XMLSchema" xmlns:p="http://schemas.microsoft.com/office/2006/metadata/properties" xmlns:ns3="e6f91d3f-8d4a-4bfc-ab0a-3c2eba31afa9" targetNamespace="http://schemas.microsoft.com/office/2006/metadata/properties" ma:root="true" ma:fieldsID="e5722b900f85b6e0d6914b96bf498426" ns3:_="">
    <xsd:import namespace="e6f91d3f-8d4a-4bfc-ab0a-3c2eba31af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91d3f-8d4a-4bfc-ab0a-3c2eba31af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FA8A0C-A501-44C5-8BE2-20E48FA9B5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91d3f-8d4a-4bfc-ab0a-3c2eba31af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FBE4AE-61B9-4896-94B3-13D0076504FC}">
  <ds:schemaRefs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e6f91d3f-8d4a-4bfc-ab0a-3c2eba31afa9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110915F-206C-4FCC-97B9-4567F9781D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436</Words>
  <Application>Microsoft Office PowerPoint</Application>
  <PresentationFormat>Widescreen</PresentationFormat>
  <Paragraphs>129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Calibri</vt:lpstr>
      <vt:lpstr>Dosis</vt:lpstr>
      <vt:lpstr>IBM Plex Sans</vt:lpstr>
      <vt:lpstr>IBM Plex Sans Light</vt:lpstr>
      <vt:lpstr>Merriweather</vt:lpstr>
      <vt:lpstr>Roboto</vt:lpstr>
      <vt:lpstr>Times New Roman</vt:lpstr>
      <vt:lpstr>Wingdings</vt:lpstr>
      <vt:lpstr>Surrey template</vt:lpstr>
      <vt:lpstr>4_William template</vt:lpstr>
      <vt:lpstr>5_William template</vt:lpstr>
      <vt:lpstr>PowerPoint Presentation</vt:lpstr>
      <vt:lpstr>Content </vt:lpstr>
      <vt:lpstr>PowerPoint Presentation</vt:lpstr>
      <vt:lpstr>Overview of Setup</vt:lpstr>
      <vt:lpstr>Stack Monitoring</vt:lpstr>
      <vt:lpstr>PowerPoint Presentation</vt:lpstr>
      <vt:lpstr>PowerPoint Presentation</vt:lpstr>
      <vt:lpstr>Host Metrics Overview</vt:lpstr>
      <vt:lpstr>PowerPoint Presentation</vt:lpstr>
      <vt:lpstr>PowerPoint Presentation</vt:lpstr>
      <vt:lpstr>PowerPoint Presentation</vt:lpstr>
      <vt:lpstr> Create custom dashboard</vt:lpstr>
      <vt:lpstr>PowerPoint Presentation</vt:lpstr>
      <vt:lpstr>PowerPoint Presentation</vt:lpstr>
      <vt:lpstr>PowerPoint Presentation</vt:lpstr>
      <vt:lpstr>PowerPoint Presentation</vt:lpstr>
      <vt:lpstr>Export custom 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ELK Setup on CentOS/Debian EC2 instance</vt:lpstr>
      <vt:lpstr>Deployment of the Application</vt:lpstr>
      <vt:lpstr>APM Services</vt:lpstr>
      <vt:lpstr>Java Application Metrics (Transaction)</vt:lpstr>
      <vt:lpstr>Java Application Metrics (Transactions)</vt:lpstr>
      <vt:lpstr>Java Application Metrics - Dependencies</vt:lpstr>
      <vt:lpstr>  Visualization of JVM metrics:</vt:lpstr>
      <vt:lpstr>PowerPoint Presentation</vt:lpstr>
      <vt:lpstr>Error Detection</vt:lpstr>
      <vt:lpstr>PowerPoint Presentation</vt:lpstr>
      <vt:lpstr>PowerPoint Presentation</vt:lpstr>
      <vt:lpstr>User Experience (based on RUM agent)</vt:lpstr>
      <vt:lpstr>PowerPoint Presentation</vt:lpstr>
      <vt:lpstr>Service Map</vt:lpstr>
      <vt:lpstr>Traces</vt:lpstr>
      <vt:lpstr>Uptime monitoring using Heartbeat</vt:lpstr>
      <vt:lpstr>PowerPoint Presentation</vt:lpstr>
      <vt:lpstr>Anomalies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NSEIT Service Offering - OpenStack</dc:title>
  <dc:creator>Nirnoy Sinha Chaudhuri</dc:creator>
  <cp:lastModifiedBy>Shubham Belgaonkar</cp:lastModifiedBy>
  <cp:revision>1126</cp:revision>
  <dcterms:created xsi:type="dcterms:W3CDTF">2021-02-23T06:10:11Z</dcterms:created>
  <dcterms:modified xsi:type="dcterms:W3CDTF">2021-10-24T05:49:10Z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0x01010021CC1413137D6745AFAF8F9224EF88CE</vt:lpwstr>
  </property>
</Properties>
</file>